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09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484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12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5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92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7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851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45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47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78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98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8BFA6-246F-414A-B433-2070FB3950C0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8DBE0-3298-4F63-8B19-560E9662C2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7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Missing Value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1569"/>
            <a:ext cx="9144000" cy="1655762"/>
          </a:xfrm>
        </p:spPr>
        <p:txBody>
          <a:bodyPr/>
          <a:lstStyle/>
          <a:p>
            <a:r>
              <a:rPr lang="en-US" dirty="0" smtClean="0"/>
              <a:t>Dr. Tariq Mahmood</a:t>
            </a:r>
          </a:p>
          <a:p>
            <a:r>
              <a:rPr lang="en-US" dirty="0" smtClean="0"/>
              <a:t>Associate Professor – IBA Karachi</a:t>
            </a:r>
          </a:p>
          <a:p>
            <a:r>
              <a:rPr lang="en-US" dirty="0" smtClean="0"/>
              <a:t>Head of BDA Laboratory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412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9977"/>
            <a:ext cx="10515600" cy="472698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Relatively common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Can have a significant effect on the conclusions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Missing due to various reasons: </a:t>
            </a:r>
            <a:r>
              <a:rPr lang="en-US" dirty="0">
                <a:solidFill>
                  <a:srgbClr val="FF0000"/>
                </a:solidFill>
              </a:rPr>
              <a:t>Equipment failure, data lost in transit, unsatisfactory </a:t>
            </a:r>
            <a:r>
              <a:rPr lang="en-US" dirty="0" smtClean="0">
                <a:solidFill>
                  <a:srgbClr val="FF0000"/>
                </a:solidFill>
              </a:rPr>
              <a:t>data, data entry errors</a:t>
            </a:r>
          </a:p>
          <a:p>
            <a:r>
              <a:rPr lang="en-US" dirty="0" smtClean="0"/>
              <a:t>Concept of a probability distribution</a:t>
            </a:r>
          </a:p>
          <a:p>
            <a:r>
              <a:rPr lang="en-US" dirty="0" smtClean="0"/>
              <a:t>Normal distribution</a:t>
            </a:r>
          </a:p>
          <a:p>
            <a:r>
              <a:rPr lang="en-US" dirty="0" smtClean="0"/>
              <a:t>Assumptions/hypotheses</a:t>
            </a:r>
          </a:p>
          <a:p>
            <a:r>
              <a:rPr lang="en-US" dirty="0" smtClean="0"/>
              <a:t>Observed data vs. Missing data</a:t>
            </a:r>
          </a:p>
        </p:txBody>
      </p:sp>
    </p:spTree>
    <p:extLst>
      <p:ext uri="{BB962C8B-B14F-4D97-AF65-F5344CB8AC3E}">
        <p14:creationId xmlns:p14="http://schemas.microsoft.com/office/powerpoint/2010/main" val="283765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9977"/>
            <a:ext cx="10515600" cy="4726986"/>
          </a:xfrm>
        </p:spPr>
        <p:txBody>
          <a:bodyPr>
            <a:normAutofit/>
          </a:bodyPr>
          <a:lstStyle/>
          <a:p>
            <a:r>
              <a:rPr lang="en-US" u="sng" dirty="0" smtClean="0"/>
              <a:t>Missing completely at random (MCAR) </a:t>
            </a:r>
            <a:r>
              <a:rPr lang="en-US" dirty="0" smtClean="0"/>
              <a:t>– prob. that </a:t>
            </a:r>
            <a:r>
              <a:rPr lang="en-US" dirty="0" smtClean="0"/>
              <a:t>the missing data is </a:t>
            </a:r>
            <a:r>
              <a:rPr lang="en-US" dirty="0" smtClean="0"/>
              <a:t>not related to either the value that we want to fill in, or the observed responses which are already there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robability </a:t>
            </a:r>
            <a:r>
              <a:rPr lang="en-US" dirty="0"/>
              <a:t>of a missing data value is independent of any observation in the data set.</a:t>
            </a:r>
            <a:endParaRPr lang="en-US" dirty="0" smtClean="0"/>
          </a:p>
          <a:p>
            <a:pPr lvl="1"/>
            <a:r>
              <a:rPr lang="en-US" dirty="0" smtClean="0"/>
              <a:t>Analysis remains completely un-biased</a:t>
            </a:r>
          </a:p>
          <a:p>
            <a:pPr lvl="1"/>
            <a:r>
              <a:rPr lang="en-US" dirty="0" smtClean="0"/>
              <a:t>We have to analyze our business problem to understand whether the data is MCAR or not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49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Missing at Random (MAR): </a:t>
            </a:r>
            <a:r>
              <a:rPr lang="en-US" dirty="0"/>
              <a:t>prob. that </a:t>
            </a:r>
            <a:r>
              <a:rPr lang="en-US" dirty="0" smtClean="0"/>
              <a:t>the missing data is </a:t>
            </a:r>
            <a:r>
              <a:rPr lang="en-US" dirty="0"/>
              <a:t>not related to </a:t>
            </a:r>
            <a:r>
              <a:rPr lang="en-US" dirty="0" smtClean="0"/>
              <a:t>the </a:t>
            </a:r>
            <a:r>
              <a:rPr lang="en-US" dirty="0"/>
              <a:t>value that we want to fill in, </a:t>
            </a:r>
            <a:r>
              <a:rPr lang="en-US" dirty="0" smtClean="0"/>
              <a:t>but is depending on the observed </a:t>
            </a:r>
            <a:r>
              <a:rPr lang="en-US" dirty="0"/>
              <a:t>responses which are already </a:t>
            </a:r>
            <a:r>
              <a:rPr lang="en-US" dirty="0" smtClean="0"/>
              <a:t>there</a:t>
            </a:r>
          </a:p>
          <a:p>
            <a:pPr lvl="1"/>
            <a:r>
              <a:rPr lang="en-US" dirty="0" smtClean="0"/>
              <a:t>Analysis remains un-biased to some extent</a:t>
            </a:r>
          </a:p>
          <a:p>
            <a:endParaRPr lang="en-US" u="sng" dirty="0" smtClean="0"/>
          </a:p>
          <a:p>
            <a:r>
              <a:rPr lang="en-US" u="sng" dirty="0" smtClean="0"/>
              <a:t>Missing Not at Random (MNAR): </a:t>
            </a:r>
            <a:r>
              <a:rPr lang="en-US" dirty="0" smtClean="0"/>
              <a:t>If the above two situations are not applicable, then MNAR</a:t>
            </a:r>
          </a:p>
          <a:p>
            <a:pPr lvl="1"/>
            <a:r>
              <a:rPr lang="en-US" dirty="0" smtClean="0"/>
              <a:t>Analysis will be quite biased towards the data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725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Handle Missing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List-wise or case deletion</a:t>
            </a:r>
          </a:p>
          <a:p>
            <a:pPr lvl="1"/>
            <a:r>
              <a:rPr lang="en-US" dirty="0" smtClean="0"/>
              <a:t>Most frequent, even in statistical packages</a:t>
            </a:r>
          </a:p>
          <a:p>
            <a:pPr lvl="1"/>
            <a:r>
              <a:rPr lang="en-US" dirty="0" smtClean="0"/>
              <a:t>May introduce bias</a:t>
            </a:r>
          </a:p>
          <a:p>
            <a:pPr lvl="1"/>
            <a:r>
              <a:rPr lang="en-US" dirty="0" smtClean="0"/>
              <a:t>If MCAR, then this is best. Otherwise, biasness may occur</a:t>
            </a:r>
          </a:p>
          <a:p>
            <a:pPr lvl="1"/>
            <a:r>
              <a:rPr lang="en-US" dirty="0" smtClean="0"/>
              <a:t>More the data, </a:t>
            </a:r>
            <a:r>
              <a:rPr lang="en-US" dirty="0" smtClean="0"/>
              <a:t>the easier it becomes to delete</a:t>
            </a:r>
            <a:endParaRPr lang="en-US" dirty="0" smtClean="0"/>
          </a:p>
          <a:p>
            <a:r>
              <a:rPr lang="en-US" dirty="0" smtClean="0"/>
              <a:t>Pair-wise deletion</a:t>
            </a:r>
          </a:p>
          <a:p>
            <a:pPr lvl="1"/>
            <a:r>
              <a:rPr lang="en-US" dirty="0" smtClean="0"/>
              <a:t>When data required to test some business assumption is missing, delete that</a:t>
            </a:r>
          </a:p>
          <a:p>
            <a:pPr lvl="1"/>
            <a:r>
              <a:rPr lang="en-US" dirty="0" smtClean="0"/>
              <a:t>Fill-up the other missing data using some technique</a:t>
            </a:r>
          </a:p>
          <a:p>
            <a:pPr lvl="1"/>
            <a:r>
              <a:rPr lang="en-US" dirty="0" smtClean="0"/>
              <a:t>Less biased for MCAR and MAR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544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Handle Missing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7430"/>
            <a:ext cx="10905309" cy="5032375"/>
          </a:xfrm>
        </p:spPr>
        <p:txBody>
          <a:bodyPr>
            <a:normAutofit/>
          </a:bodyPr>
          <a:lstStyle/>
          <a:p>
            <a:r>
              <a:rPr lang="en-US" dirty="0" smtClean="0"/>
              <a:t>Mean Substitution</a:t>
            </a:r>
          </a:p>
          <a:p>
            <a:pPr lvl="1"/>
            <a:r>
              <a:rPr lang="en-US" dirty="0" smtClean="0"/>
              <a:t>Mean is a reasonable estimate of the average behavior</a:t>
            </a:r>
          </a:p>
          <a:p>
            <a:pPr lvl="1"/>
            <a:r>
              <a:rPr lang="en-US" dirty="0" smtClean="0"/>
              <a:t>May not work with values that are not completely random</a:t>
            </a:r>
          </a:p>
          <a:p>
            <a:pPr lvl="1"/>
            <a:r>
              <a:rPr lang="en-US" dirty="0" smtClean="0"/>
              <a:t>May not work if different situations lead to different number of missing values</a:t>
            </a:r>
          </a:p>
          <a:p>
            <a:pPr lvl="1"/>
            <a:r>
              <a:rPr lang="en-US" dirty="0" smtClean="0"/>
              <a:t>Not preferred</a:t>
            </a:r>
          </a:p>
          <a:p>
            <a:endParaRPr lang="en-US" dirty="0" smtClean="0"/>
          </a:p>
          <a:p>
            <a:r>
              <a:rPr lang="en-US" dirty="0" smtClean="0"/>
              <a:t>Regression Imputation</a:t>
            </a:r>
          </a:p>
          <a:p>
            <a:pPr lvl="1"/>
            <a:r>
              <a:rPr lang="en-US" dirty="0" smtClean="0"/>
              <a:t>Replace with estimated values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eplacing with </a:t>
            </a:r>
            <a:r>
              <a:rPr lang="en-US" dirty="0"/>
              <a:t>a probable value estimated by other available information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mputation </a:t>
            </a:r>
            <a:r>
              <a:rPr lang="en-US" dirty="0"/>
              <a:t>retains a great deal of data over the </a:t>
            </a:r>
            <a:r>
              <a:rPr lang="en-US" dirty="0" smtClean="0"/>
              <a:t>list-wise </a:t>
            </a:r>
            <a:r>
              <a:rPr lang="en-US" dirty="0"/>
              <a:t>or </a:t>
            </a:r>
            <a:r>
              <a:rPr lang="en-US" dirty="0" smtClean="0"/>
              <a:t>pair-wise </a:t>
            </a:r>
            <a:r>
              <a:rPr lang="en-US" dirty="0"/>
              <a:t>deletion </a:t>
            </a:r>
            <a:endParaRPr lang="en-US" dirty="0" smtClean="0"/>
          </a:p>
          <a:p>
            <a:pPr lvl="1"/>
            <a:r>
              <a:rPr lang="en-US" dirty="0" smtClean="0"/>
              <a:t>Imputation avoids </a:t>
            </a:r>
            <a:r>
              <a:rPr lang="en-US" dirty="0"/>
              <a:t>significantly altering the standard deviation or the shape of the distribution.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110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Handle Missing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577430"/>
            <a:ext cx="10421982" cy="5032375"/>
          </a:xfrm>
        </p:spPr>
        <p:txBody>
          <a:bodyPr>
            <a:normAutofit/>
          </a:bodyPr>
          <a:lstStyle/>
          <a:p>
            <a:r>
              <a:rPr lang="en-US" dirty="0" smtClean="0"/>
              <a:t>Last Observation Carried Forward</a:t>
            </a:r>
          </a:p>
          <a:p>
            <a:pPr lvl="1"/>
            <a:r>
              <a:rPr lang="en-US" dirty="0" smtClean="0"/>
              <a:t>Applicable for time-series data</a:t>
            </a:r>
          </a:p>
          <a:p>
            <a:pPr lvl="1"/>
            <a:r>
              <a:rPr lang="en-US" dirty="0" smtClean="0"/>
              <a:t>strongly </a:t>
            </a:r>
            <a:r>
              <a:rPr lang="en-US" dirty="0"/>
              <a:t>assumes that the value of the outcome remains unchanged by the missing </a:t>
            </a:r>
            <a:r>
              <a:rPr lang="en-US" dirty="0" smtClean="0"/>
              <a:t>data </a:t>
            </a:r>
            <a:r>
              <a:rPr lang="en-US" dirty="0" smtClean="0">
                <a:sym typeface="Wingdings" panose="05000000000000000000" pitchFamily="2" charset="2"/>
              </a:rPr>
              <a:t> but this is not very likely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Therefore, not recommended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Maximum Likelihood and Expectation Maximization</a:t>
            </a:r>
          </a:p>
          <a:p>
            <a:pPr lvl="1"/>
            <a:r>
              <a:rPr lang="en-US" dirty="0" smtClean="0"/>
              <a:t>Assume that </a:t>
            </a:r>
            <a:r>
              <a:rPr lang="en-US" dirty="0" smtClean="0"/>
              <a:t>the observed </a:t>
            </a:r>
            <a:r>
              <a:rPr lang="en-US" dirty="0"/>
              <a:t>data are a sample drawn from a multivariate normal distribution </a:t>
            </a:r>
            <a:endParaRPr lang="en-US" dirty="0" smtClean="0"/>
          </a:p>
          <a:p>
            <a:pPr lvl="1"/>
            <a:r>
              <a:rPr lang="en-US" dirty="0" smtClean="0"/>
              <a:t>After </a:t>
            </a:r>
            <a:r>
              <a:rPr lang="en-US" dirty="0"/>
              <a:t>the parameters are estimated using the available data, the missing data are estimated based on the parameters which have just been estimated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Much preferred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524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392" y="0"/>
            <a:ext cx="10515600" cy="1325563"/>
          </a:xfrm>
        </p:spPr>
        <p:txBody>
          <a:bodyPr/>
          <a:lstStyle/>
          <a:p>
            <a:r>
              <a:rPr lang="en-US" dirty="0" smtClean="0"/>
              <a:t>Handle Missing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358538"/>
            <a:ext cx="10421982" cy="5368834"/>
          </a:xfrm>
        </p:spPr>
        <p:txBody>
          <a:bodyPr>
            <a:normAutofit/>
          </a:bodyPr>
          <a:lstStyle/>
          <a:p>
            <a:r>
              <a:rPr lang="en-US" dirty="0" smtClean="0"/>
              <a:t>Multiple Imputation</a:t>
            </a:r>
            <a:endParaRPr lang="en-US" u="sng" dirty="0" smtClean="0"/>
          </a:p>
          <a:p>
            <a:pPr lvl="1"/>
            <a:r>
              <a:rPr lang="en-US" dirty="0" smtClean="0"/>
              <a:t>Replace with a set of plausible missing value</a:t>
            </a:r>
          </a:p>
          <a:p>
            <a:pPr lvl="1"/>
            <a:r>
              <a:rPr lang="en-US" dirty="0" smtClean="0"/>
              <a:t>Multiple datasets, each of them analyzed separately</a:t>
            </a:r>
          </a:p>
          <a:p>
            <a:pPr lvl="1"/>
            <a:r>
              <a:rPr lang="en-US" dirty="0" smtClean="0"/>
              <a:t>Caters for uncertainty and gives more breadth to solving the problem</a:t>
            </a:r>
          </a:p>
          <a:p>
            <a:endParaRPr lang="en-US" dirty="0" smtClean="0"/>
          </a:p>
          <a:p>
            <a:r>
              <a:rPr lang="en-US" dirty="0" smtClean="0"/>
              <a:t>Sensitivity Analysis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the uncertainty in the output of a model can be allocated to the different sources of uncertainty in its </a:t>
            </a:r>
            <a:r>
              <a:rPr lang="en-US" dirty="0" smtClean="0"/>
              <a:t>inputs</a:t>
            </a:r>
          </a:p>
          <a:p>
            <a:pPr lvl="1"/>
            <a:r>
              <a:rPr lang="en-US" dirty="0"/>
              <a:t>When analyzing the missing data, additional assumptions on the reasons for the missing data are made, and these assumptions are often applicable to the primary analysis. </a:t>
            </a:r>
            <a:endParaRPr lang="en-US" dirty="0" smtClean="0"/>
          </a:p>
          <a:p>
            <a:pPr lvl="1"/>
            <a:r>
              <a:rPr lang="en-US" dirty="0" smtClean="0"/>
              <a:t>However</a:t>
            </a:r>
            <a:r>
              <a:rPr lang="en-US" dirty="0"/>
              <a:t>, the assumptions cannot be definitively validated for the correctness.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111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536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Missing Value Analysis</vt:lpstr>
      <vt:lpstr>Missing Values</vt:lpstr>
      <vt:lpstr>Missing Values</vt:lpstr>
      <vt:lpstr>Missing Values</vt:lpstr>
      <vt:lpstr>Handle Missing Data</vt:lpstr>
      <vt:lpstr>Handle Missing Data</vt:lpstr>
      <vt:lpstr>Handle Missing Data</vt:lpstr>
      <vt:lpstr>Handle Missing Data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Data Wrangling</dc:title>
  <dc:creator>tmahmood</dc:creator>
  <cp:lastModifiedBy>tmahmood</cp:lastModifiedBy>
  <cp:revision>52</cp:revision>
  <dcterms:created xsi:type="dcterms:W3CDTF">2020-11-28T09:17:25Z</dcterms:created>
  <dcterms:modified xsi:type="dcterms:W3CDTF">2021-02-08T02:27:47Z</dcterms:modified>
</cp:coreProperties>
</file>